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0" r:id="rId3"/>
    <p:sldId id="304" r:id="rId4"/>
    <p:sldId id="346" r:id="rId5"/>
    <p:sldId id="284" r:id="rId6"/>
    <p:sldId id="333" r:id="rId7"/>
    <p:sldId id="318" r:id="rId8"/>
    <p:sldId id="335" r:id="rId9"/>
    <p:sldId id="348" r:id="rId10"/>
    <p:sldId id="349" r:id="rId11"/>
    <p:sldId id="286" r:id="rId12"/>
    <p:sldId id="341" r:id="rId13"/>
    <p:sldId id="288" r:id="rId14"/>
    <p:sldId id="29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/>
    <p:restoredTop sz="97097"/>
  </p:normalViewPr>
  <p:slideViewPr>
    <p:cSldViewPr snapToGrid="0" snapToObjects="1" showGuides="1">
      <p:cViewPr varScale="1">
        <p:scale>
          <a:sx n="122" d="100"/>
          <a:sy n="122" d="100"/>
        </p:scale>
        <p:origin x="688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93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2056180-0315-4444-8A39-931287F0A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1000" dirty="0">
              <a:latin typeface="Liberation Serif" panose="02020603050405020304" pitchFamily="18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47DC83-ED93-5F42-AA8C-4FB8A82ECE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893BC-27F0-DD4A-AC1A-4FA9DA94BC62}" type="datetimeFigureOut">
              <a:rPr lang="de-DE" sz="1000" smtClean="0">
                <a:latin typeface="Liberation Serif" panose="02020603050405020304" pitchFamily="18" charset="0"/>
              </a:rPr>
              <a:t>20.04.24</a:t>
            </a:fld>
            <a:endParaRPr lang="de-DE" sz="1000">
              <a:latin typeface="Liberation Serif" panose="020206030504050203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FF01C1-85F9-6A4C-9985-A6C99F0BC8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00">
              <a:latin typeface="Liberation Serif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B87E9E-9909-B749-9356-92CA3C2763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0E623-5539-5A42-B7E1-D2455C471ADB}" type="slidenum">
              <a:rPr lang="de-DE" sz="1000" smtClean="0">
                <a:latin typeface="Liberation Serif" panose="02020603050405020304" pitchFamily="18" charset="0"/>
              </a:rPr>
              <a:t>‹#›</a:t>
            </a:fld>
            <a:endParaRPr lang="de-DE" sz="100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5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Liberation Serif" panose="02020603050405020304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Liberation Serif" panose="02020603050405020304" pitchFamily="18" charset="0"/>
              </a:defRPr>
            </a:lvl1pPr>
          </a:lstStyle>
          <a:p>
            <a:fld id="{B4D2DD08-08D2-8141-BFBB-114972A92431}" type="datetimeFigureOut">
              <a:rPr lang="de-DE" smtClean="0"/>
              <a:pPr/>
              <a:t>20.04.24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Liberation Serif" panose="02020603050405020304" pitchFamily="18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Liberation Serif" panose="02020603050405020304" pitchFamily="18" charset="0"/>
              </a:defRPr>
            </a:lvl1pPr>
          </a:lstStyle>
          <a:p>
            <a:fld id="{5D67AAC5-E19D-4C4F-A62D-4E8DD51B8C6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80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Liberation Serif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7AAC5-E19D-4C4F-A62D-4E8DD51B8C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34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7AAC5-E19D-4C4F-A62D-4E8DD51B8C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44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819123"/>
            <a:ext cx="12192000" cy="50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3E98452-DCA3-0B4C-8DE5-7C5368A7B0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417" y="1583349"/>
            <a:ext cx="10943167" cy="14700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>
              <a:defRPr sz="4400">
                <a:solidFill>
                  <a:schemeClr val="bg1"/>
                </a:solidFill>
                <a:latin typeface="Liberation Serif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D41E766C-54F3-084A-A930-EF5C9D2D64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417" y="3339123"/>
            <a:ext cx="10943167" cy="717997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  <a:latin typeface="Liberation Serif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6364817" y="6173749"/>
            <a:ext cx="5202767" cy="635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Fachbereich, Institut o.ä.</a:t>
            </a:r>
            <a:endParaRPr lang="de-DE" dirty="0"/>
          </a:p>
        </p:txBody>
      </p:sp>
      <p:pic>
        <p:nvPicPr>
          <p:cNvPr id="11" name="Bild 2">
            <a:extLst>
              <a:ext uri="{FF2B5EF4-FFF2-40B4-BE49-F238E27FC236}">
                <a16:creationId xmlns:a16="http://schemas.microsoft.com/office/drawing/2014/main" id="{07E19991-262D-4BF6-BD7F-59EEA5E13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0639" y="0"/>
            <a:ext cx="2686944" cy="318982"/>
          </a:xfrm>
          <a:prstGeom prst="rect">
            <a:avLst/>
          </a:prstGeom>
        </p:spPr>
      </p:pic>
      <p:pic>
        <p:nvPicPr>
          <p:cNvPr id="12" name="HRW_Logo_transparent.png">
            <a:extLst>
              <a:ext uri="{FF2B5EF4-FFF2-40B4-BE49-F238E27FC236}">
                <a16:creationId xmlns:a16="http://schemas.microsoft.com/office/drawing/2014/main" id="{591B7380-7AFB-478A-969E-F43EE57DC8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5718831"/>
            <a:ext cx="3456384" cy="11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76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6999E6D-8616-3248-BA94-F85C784A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234" y="6492876"/>
            <a:ext cx="166466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en-US"/>
              <a:t>19.9.2023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27EA231-C453-164A-BE6E-762A0BC8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3895" y="6492875"/>
            <a:ext cx="81966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15AE20E-304E-7440-A1EE-4DB5A454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0575" y="6492874"/>
            <a:ext cx="1052192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fld id="{C602538B-AE78-224D-A546-ABDE9C985BA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F6CCE96B-6041-004B-96BB-9A5B102F33C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9237" y="482421"/>
            <a:ext cx="10928348" cy="432158"/>
          </a:xfrm>
        </p:spPr>
        <p:txBody>
          <a:bodyPr tIns="0" rIns="0" bIns="0">
            <a:noAutofit/>
          </a:bodyPr>
          <a:lstStyle>
            <a:lvl1pPr>
              <a:defRPr sz="2400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err="1"/>
              <a:t>Konatkttextformat</a:t>
            </a:r>
            <a:r>
              <a:rPr lang="de-DE" dirty="0"/>
              <a:t> bearbeiten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C98D01B-A527-F940-97D9-64B138E69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8026" y="1137170"/>
            <a:ext cx="5217583" cy="2124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0CAB4A6-9959-5743-BF48-A7C8FFB24A4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417" y="1125538"/>
            <a:ext cx="2311043" cy="2124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Portrait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BE651D6-C801-4BAE-AD81-1A03FF484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557" y="6138015"/>
            <a:ext cx="592083" cy="4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6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909000"/>
            <a:ext cx="12192000" cy="50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6364817" y="6173749"/>
            <a:ext cx="5202767" cy="635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Fachbereich, Institut o.ä.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3204148-D269-CF43-9E41-AE37091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417" y="2130426"/>
            <a:ext cx="10943167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Liberation Serif" pitchFamily="18" charset="0"/>
              </a:defRPr>
            </a:lvl1pPr>
          </a:lstStyle>
          <a:p>
            <a:r>
              <a:rPr lang="de-DE" dirty="0"/>
              <a:t>Abschlussmasterformat durch Klicken bearbeiten</a:t>
            </a:r>
          </a:p>
        </p:txBody>
      </p:sp>
      <p:pic>
        <p:nvPicPr>
          <p:cNvPr id="9" name="Bild 2">
            <a:extLst>
              <a:ext uri="{FF2B5EF4-FFF2-40B4-BE49-F238E27FC236}">
                <a16:creationId xmlns:a16="http://schemas.microsoft.com/office/drawing/2014/main" id="{603F62D0-3548-4392-B336-B02210FA9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0639" y="0"/>
            <a:ext cx="2686944" cy="318982"/>
          </a:xfrm>
          <a:prstGeom prst="rect">
            <a:avLst/>
          </a:prstGeom>
        </p:spPr>
      </p:pic>
      <p:pic>
        <p:nvPicPr>
          <p:cNvPr id="10" name="HRW_Logo_transparent.png">
            <a:extLst>
              <a:ext uri="{FF2B5EF4-FFF2-40B4-BE49-F238E27FC236}">
                <a16:creationId xmlns:a16="http://schemas.microsoft.com/office/drawing/2014/main" id="{3307E224-CFCE-49EB-BD63-4AAE36E9B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5718831"/>
            <a:ext cx="3456384" cy="11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87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690426-1A26-334C-BC23-20539D2C3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34" y="1130615"/>
            <a:ext cx="10928348" cy="47463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6B55EA5-0B00-4749-AC67-0A1E5846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234" y="6492876"/>
            <a:ext cx="166466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en-US" dirty="0"/>
              <a:t>20.4.2024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0C6641E-D521-C349-8399-28D7DE08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3895" y="6492875"/>
            <a:ext cx="81966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de-DE" dirty="0"/>
              <a:t>Wolfgang-Heilmann-Preis 2024, Tübingen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8E6468E-E058-D943-A3AB-153B2763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0575" y="6492874"/>
            <a:ext cx="1052192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fld id="{C602538B-AE78-224D-A546-ABDE9C985BA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CD8E4CA7-0400-0A4D-B11D-5A92F475B6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237" y="482421"/>
            <a:ext cx="10928348" cy="432158"/>
          </a:xfrm>
        </p:spPr>
        <p:txBody>
          <a:bodyPr tIns="0" rIns="0" bIns="0">
            <a:noAutofit/>
          </a:bodyPr>
          <a:lstStyle>
            <a:lvl1pPr>
              <a:defRPr sz="2400">
                <a:solidFill>
                  <a:srgbClr val="00B0F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95A5FC0-03B5-41E5-A604-BA3F3F6C72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218" y="6149919"/>
            <a:ext cx="431550" cy="43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47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  <p15:guide id="2" orient="horz" pos="300" userDrawn="1">
          <p15:clr>
            <a:srgbClr val="FBAE40"/>
          </p15:clr>
        </p15:guide>
        <p15:guide id="3" orient="horz" pos="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+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907145-6358-8140-88EA-ADD81379F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35" y="1125538"/>
            <a:ext cx="8101225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168D2C13-0D02-6F41-B5F9-AAAFDF598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237" y="482421"/>
            <a:ext cx="10928348" cy="432158"/>
          </a:xfrm>
        </p:spPr>
        <p:txBody>
          <a:bodyPr tIns="0" rIns="0" bIns="0">
            <a:noAutofit/>
          </a:bodyPr>
          <a:lstStyle>
            <a:lvl1pPr>
              <a:defRPr sz="2400">
                <a:solidFill>
                  <a:srgbClr val="00B0F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7BD13AC-A09A-9D4C-8C29-63CA9CE77F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6625" y="1125538"/>
            <a:ext cx="2560959" cy="15439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12">
            <a:extLst>
              <a:ext uri="{FF2B5EF4-FFF2-40B4-BE49-F238E27FC236}">
                <a16:creationId xmlns:a16="http://schemas.microsoft.com/office/drawing/2014/main" id="{6F692FA4-5C97-8544-89FD-A6538AB80B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06625" y="2819111"/>
            <a:ext cx="2560959" cy="13842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Inhaltsplatzhalter 12">
            <a:extLst>
              <a:ext uri="{FF2B5EF4-FFF2-40B4-BE49-F238E27FC236}">
                <a16:creationId xmlns:a16="http://schemas.microsoft.com/office/drawing/2014/main" id="{9B0877AE-E899-E54D-8321-B02FC805B4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06625" y="4353060"/>
            <a:ext cx="2560959" cy="15310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2E0E6117-7725-2544-92E0-7AE3782B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234" y="6492876"/>
            <a:ext cx="166466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en-US"/>
              <a:t>19.9.2023</a:t>
            </a:r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E7202C65-D1A6-074E-B01D-87755896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3895" y="6492875"/>
            <a:ext cx="81966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de-DE" dirty="0"/>
              <a:t>Wolfgang-Heilmann-Preis 2024, Tübingen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DF7BDC4E-ADF3-2A40-9F4D-0F99D8F2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0575" y="6492874"/>
            <a:ext cx="1052192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fld id="{C602538B-AE78-224D-A546-ABDE9C985BA6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821EE66-3596-4019-B720-B524CB7BA4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557" y="6138015"/>
            <a:ext cx="592083" cy="4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42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e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907145-6358-8140-88EA-ADD81379F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35" y="1125538"/>
            <a:ext cx="5217583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168D2C13-0D02-6F41-B5F9-AAAFDF598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237" y="482421"/>
            <a:ext cx="10928348" cy="432158"/>
          </a:xfrm>
        </p:spPr>
        <p:txBody>
          <a:bodyPr tIns="0" rIns="0" bIns="0">
            <a:noAutofit/>
          </a:bodyPr>
          <a:lstStyle>
            <a:lvl1pPr>
              <a:defRPr sz="2400">
                <a:solidFill>
                  <a:srgbClr val="00B0F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7BD13AC-A09A-9D4C-8C29-63CA9CE77F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7667" y="1125538"/>
            <a:ext cx="5259916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2E0E6117-7725-2544-92E0-7AE3782B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234" y="6492876"/>
            <a:ext cx="166466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en-US"/>
              <a:t>19.9.2023</a:t>
            </a:r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E7202C65-D1A6-074E-B01D-87755896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3895" y="6492875"/>
            <a:ext cx="81966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DF7BDC4E-ADF3-2A40-9F4D-0F99D8F2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0575" y="6492874"/>
            <a:ext cx="1052192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fld id="{C602538B-AE78-224D-A546-ABDE9C985BA6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1C54660-0341-4CA7-ACCE-4865C637E7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557" y="6138015"/>
            <a:ext cx="592083" cy="4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04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E1A97554-871A-EB4A-AED7-DF1BA4FF0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237" y="482421"/>
            <a:ext cx="10928348" cy="432158"/>
          </a:xfrm>
        </p:spPr>
        <p:txBody>
          <a:bodyPr tIns="0" rIns="0" bIns="0">
            <a:noAutofit/>
          </a:bodyPr>
          <a:lstStyle>
            <a:lvl1pPr>
              <a:defRPr sz="2400">
                <a:solidFill>
                  <a:srgbClr val="00B0F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9A9BBA2-A634-794E-845D-2DC2ABCB2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35" y="1125538"/>
            <a:ext cx="5217583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25D0CD0-9D2E-F14C-BED3-65950733EB8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3111" y="1125538"/>
            <a:ext cx="5217583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04D31199-6B68-A347-8C9F-41D649E0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234" y="6492876"/>
            <a:ext cx="166466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en-US"/>
              <a:t>19.9.2023</a:t>
            </a:r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AC8AD42-3EBD-0E49-A485-778AA0D1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3895" y="6492875"/>
            <a:ext cx="81966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463A64FA-2A39-9B4E-8B19-7DCEFA45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0575" y="6492874"/>
            <a:ext cx="1052192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fld id="{C602538B-AE78-224D-A546-ABDE9C985BA6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791974C-C3A8-4171-BE71-989B789FAC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557" y="6138015"/>
            <a:ext cx="592083" cy="4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2A8FC5C1-9ED2-1548-B7DD-DD8295160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237" y="482421"/>
            <a:ext cx="10928348" cy="432158"/>
          </a:xfrm>
        </p:spPr>
        <p:txBody>
          <a:bodyPr tIns="0" rIns="0" bIns="0">
            <a:noAutofit/>
          </a:bodyPr>
          <a:lstStyle>
            <a:lvl1pPr>
              <a:defRPr sz="2400">
                <a:solidFill>
                  <a:srgbClr val="00B0F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7759DD4-33CD-B148-84F9-471B7BA3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234" y="6492876"/>
            <a:ext cx="166466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en-US"/>
              <a:t>19.9.2023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E203418-72EF-EA47-B5DA-E32B44C0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3895" y="6492875"/>
            <a:ext cx="81966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84A2361-117D-EF48-8CCC-62F2AC2A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0575" y="6492874"/>
            <a:ext cx="1052192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fld id="{C602538B-AE78-224D-A546-ABDE9C985BA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Diagrammplatzhalter 11">
            <a:extLst>
              <a:ext uri="{FF2B5EF4-FFF2-40B4-BE49-F238E27FC236}">
                <a16:creationId xmlns:a16="http://schemas.microsoft.com/office/drawing/2014/main" id="{76F89B01-2A66-3646-8985-34E0D740FD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9234" y="1125539"/>
            <a:ext cx="10913533" cy="47513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6DDC99A-75B2-4A02-AB27-32BF15608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557" y="6138015"/>
            <a:ext cx="592083" cy="4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3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(Kapite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909000"/>
            <a:ext cx="12192000" cy="50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3E98452-DCA3-0B4C-8DE5-7C5368A7B0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417" y="1583349"/>
            <a:ext cx="10943167" cy="14700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>
              <a:defRPr sz="4400">
                <a:solidFill>
                  <a:schemeClr val="bg1"/>
                </a:solidFill>
                <a:latin typeface="Liberation Serif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6364817" y="6173749"/>
            <a:ext cx="5202767" cy="635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Fachbereich, Institut o.ä.</a:t>
            </a:r>
            <a:endParaRPr lang="de-DE" dirty="0"/>
          </a:p>
        </p:txBody>
      </p:sp>
      <p:pic>
        <p:nvPicPr>
          <p:cNvPr id="8" name="Bild 2">
            <a:extLst>
              <a:ext uri="{FF2B5EF4-FFF2-40B4-BE49-F238E27FC236}">
                <a16:creationId xmlns:a16="http://schemas.microsoft.com/office/drawing/2014/main" id="{354DA8C7-F7D6-42B5-81F5-9E7C9D706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0639" y="0"/>
            <a:ext cx="2686944" cy="318982"/>
          </a:xfrm>
          <a:prstGeom prst="rect">
            <a:avLst/>
          </a:prstGeom>
        </p:spPr>
      </p:pic>
      <p:pic>
        <p:nvPicPr>
          <p:cNvPr id="9" name="HRW_Logo_transparent.png">
            <a:extLst>
              <a:ext uri="{FF2B5EF4-FFF2-40B4-BE49-F238E27FC236}">
                <a16:creationId xmlns:a16="http://schemas.microsoft.com/office/drawing/2014/main" id="{7FB3629D-B0C0-4820-B8C6-7FEAB824B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5718831"/>
            <a:ext cx="3456384" cy="11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24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2A1336B-539C-724D-90A7-893F53ED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234" y="6492876"/>
            <a:ext cx="166466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en-US"/>
              <a:t>19.9.2023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27B6A41-D677-154A-8D40-771C4258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3895" y="6492875"/>
            <a:ext cx="81966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16BCC6A-53E9-9346-9D52-13D67AE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0575" y="6492874"/>
            <a:ext cx="1052192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fld id="{C602538B-AE78-224D-A546-ABDE9C985BA6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3F5F439-35F9-4463-867D-D8A6B11C12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557" y="6138015"/>
            <a:ext cx="592083" cy="4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97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+ Hintergrund Hellgra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6999E6D-8616-3248-BA94-F85C784A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234" y="6492876"/>
            <a:ext cx="166466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en-US"/>
              <a:t>19.9.2023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27EA231-C453-164A-BE6E-762A0BC8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3895" y="6492875"/>
            <a:ext cx="81966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15AE20E-304E-7440-A1EE-4DB5A454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0575" y="6492874"/>
            <a:ext cx="1052192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fld id="{C602538B-AE78-224D-A546-ABDE9C985BA6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83E86C-C8BB-420A-A9D0-2153D7AA1F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557" y="6138015"/>
            <a:ext cx="592083" cy="4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82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17F1BFB-448F-5A44-8278-98D4577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235" y="1125539"/>
            <a:ext cx="10928349" cy="474878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FC44F614-20E3-6C45-A4CE-0C79B0801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234" y="6492876"/>
            <a:ext cx="166466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r>
              <a:rPr lang="en-US"/>
              <a:t>19.9.2023</a:t>
            </a:r>
            <a:endParaRPr lang="de-DE" dirty="0"/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B6E55DFD-1F31-B44C-97E5-30A0988CB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575" y="6492874"/>
            <a:ext cx="1052192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Liberation Serif" panose="02020603050405020304" pitchFamily="18" charset="0"/>
              </a:defRPr>
            </a:lvl1pPr>
          </a:lstStyle>
          <a:p>
            <a:fld id="{C602538B-AE78-224D-A546-ABDE9C985BA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9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3" r:id="rId5"/>
    <p:sldLayoutId id="2147483654" r:id="rId6"/>
    <p:sldLayoutId id="2147483660" r:id="rId7"/>
    <p:sldLayoutId id="2147483655" r:id="rId8"/>
    <p:sldLayoutId id="2147483657" r:id="rId9"/>
    <p:sldLayoutId id="2147483661" r:id="rId10"/>
    <p:sldLayoutId id="214748365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Liberation Serif" panose="02020603050405020304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709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3973" userDrawn="1">
          <p15:clr>
            <a:srgbClr val="F26B43"/>
          </p15:clr>
        </p15:guide>
        <p15:guide id="8" pos="36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mathweb.de/testbed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mathweb.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Digitale Paper &amp; Pencil Aufgaben</a:t>
            </a:r>
            <a:br>
              <a:rPr lang="de-DE" dirty="0"/>
            </a:br>
            <a:r>
              <a:rPr lang="de-DE" dirty="0"/>
              <a:t>		- Effizientes Eingabesystem in MathWeb -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92313" y="3339123"/>
            <a:ext cx="8207375" cy="1660042"/>
          </a:xfrm>
        </p:spPr>
        <p:txBody>
          <a:bodyPr/>
          <a:lstStyle/>
          <a:p>
            <a:r>
              <a:rPr lang="de-DE" dirty="0"/>
              <a:t>Klaus Giebermann – Hochschule Ruhr West</a:t>
            </a:r>
          </a:p>
          <a:p>
            <a:endParaRPr lang="de-DE" dirty="0"/>
          </a:p>
          <a:p>
            <a:r>
              <a:rPr lang="de-DE" dirty="0"/>
              <a:t>Vorstellung anlässlich des Wolfgang-Heilmann-Preises 2024</a:t>
            </a:r>
          </a:p>
          <a:p>
            <a:r>
              <a:rPr lang="de-DE" dirty="0"/>
              <a:t>Tübingen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771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A48701-7678-B0E4-849C-AE368695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5" y="914579"/>
            <a:ext cx="10928348" cy="5244964"/>
          </a:xfrm>
        </p:spPr>
        <p:txBody>
          <a:bodyPr>
            <a:normAutofit/>
          </a:bodyPr>
          <a:lstStyle/>
          <a:p>
            <a:r>
              <a:rPr lang="en-GB" dirty="0"/>
              <a:t> </a:t>
            </a:r>
            <a:r>
              <a:rPr lang="en-GB" dirty="0" err="1"/>
              <a:t>Derzeitiger</a:t>
            </a:r>
            <a:r>
              <a:rPr lang="en-GB" dirty="0"/>
              <a:t> Status:</a:t>
            </a:r>
          </a:p>
          <a:p>
            <a:r>
              <a:rPr lang="en-GB" dirty="0"/>
              <a:t>	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produktiven</a:t>
            </a:r>
            <a:r>
              <a:rPr lang="en-GB" dirty="0"/>
              <a:t> </a:t>
            </a:r>
            <a:r>
              <a:rPr lang="en-GB" dirty="0" err="1"/>
              <a:t>Einsatz</a:t>
            </a:r>
            <a:r>
              <a:rPr lang="en-GB" dirty="0"/>
              <a:t>,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kontinuierlich</a:t>
            </a:r>
            <a:r>
              <a:rPr lang="en-GB" dirty="0"/>
              <a:t> </a:t>
            </a:r>
            <a:r>
              <a:rPr lang="en-GB" dirty="0" err="1"/>
              <a:t>weiterentwickelt</a:t>
            </a:r>
            <a:endParaRPr lang="en-GB" dirty="0"/>
          </a:p>
          <a:p>
            <a:endParaRPr lang="en-GB" dirty="0"/>
          </a:p>
          <a:p>
            <a:r>
              <a:rPr lang="en-GB" dirty="0"/>
              <a:t> Profit/non-profit Ansatz?</a:t>
            </a:r>
          </a:p>
          <a:p>
            <a:r>
              <a:rPr lang="en-GB" dirty="0"/>
              <a:t>	</a:t>
            </a:r>
            <a:r>
              <a:rPr lang="en-GB" dirty="0" err="1"/>
              <a:t>Aufgaben</a:t>
            </a:r>
            <a:r>
              <a:rPr lang="en-GB" dirty="0"/>
              <a:t> und die </a:t>
            </a:r>
            <a:r>
              <a:rPr lang="en-GB" dirty="0" err="1"/>
              <a:t>Eingabe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frei</a:t>
            </a:r>
            <a:r>
              <a:rPr lang="en-GB" dirty="0"/>
              <a:t> </a:t>
            </a:r>
            <a:r>
              <a:rPr lang="en-GB" dirty="0" err="1"/>
              <a:t>genutzt</a:t>
            </a:r>
            <a:r>
              <a:rPr lang="en-GB" dirty="0"/>
              <a:t> warden. </a:t>
            </a:r>
          </a:p>
          <a:p>
            <a:r>
              <a:rPr lang="en-GB" dirty="0"/>
              <a:t>	</a:t>
            </a:r>
            <a:r>
              <a:rPr lang="en-GB" dirty="0" err="1"/>
              <a:t>Einbindung</a:t>
            </a:r>
            <a:r>
              <a:rPr lang="en-GB" dirty="0"/>
              <a:t> in Learning 	Management </a:t>
            </a:r>
            <a:r>
              <a:rPr lang="en-GB" dirty="0" err="1"/>
              <a:t>Systeme</a:t>
            </a:r>
            <a:r>
              <a:rPr lang="en-GB" dirty="0"/>
              <a:t> und Support </a:t>
            </a:r>
            <a:r>
              <a:rPr lang="en-GB" dirty="0" err="1"/>
              <a:t>erfolgt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die mint-web GmbH</a:t>
            </a:r>
          </a:p>
          <a:p>
            <a:endParaRPr lang="en-GB" dirty="0"/>
          </a:p>
          <a:p>
            <a:r>
              <a:rPr lang="en-GB" dirty="0" err="1"/>
              <a:t>Zielgruppe</a:t>
            </a:r>
            <a:r>
              <a:rPr lang="en-GB" dirty="0"/>
              <a:t>:				</a:t>
            </a:r>
            <a:r>
              <a:rPr lang="en-GB" dirty="0" err="1"/>
              <a:t>Studierende</a:t>
            </a:r>
            <a:r>
              <a:rPr lang="en-GB" dirty="0"/>
              <a:t> … </a:t>
            </a:r>
          </a:p>
          <a:p>
            <a:endParaRPr lang="en-GB" dirty="0"/>
          </a:p>
          <a:p>
            <a:r>
              <a:rPr lang="en-GB" dirty="0" err="1"/>
              <a:t>Kooperations</a:t>
            </a:r>
            <a:r>
              <a:rPr lang="en-GB" dirty="0"/>
              <a:t>-/</a:t>
            </a:r>
            <a:r>
              <a:rPr lang="en-GB" dirty="0" err="1"/>
              <a:t>Implementationspartner</a:t>
            </a:r>
            <a:r>
              <a:rPr lang="en-GB" dirty="0"/>
              <a:t>:	----</a:t>
            </a:r>
          </a:p>
          <a:p>
            <a:endParaRPr lang="en-GB" dirty="0"/>
          </a:p>
          <a:p>
            <a:r>
              <a:rPr lang="en-GB" dirty="0" err="1"/>
              <a:t>mittelfristige</a:t>
            </a:r>
            <a:r>
              <a:rPr lang="en-GB" dirty="0"/>
              <a:t> </a:t>
            </a:r>
            <a:r>
              <a:rPr lang="en-GB" dirty="0" err="1"/>
              <a:t>Zielsetzung</a:t>
            </a:r>
            <a:r>
              <a:rPr lang="en-GB" dirty="0"/>
              <a:t>:	</a:t>
            </a:r>
            <a:r>
              <a:rPr lang="en-GB" dirty="0" err="1"/>
              <a:t>Einsatz</a:t>
            </a:r>
            <a:r>
              <a:rPr lang="en-GB" dirty="0"/>
              <a:t> für </a:t>
            </a:r>
            <a:r>
              <a:rPr lang="en-GB" dirty="0" err="1"/>
              <a:t>weitere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 (</a:t>
            </a:r>
            <a:r>
              <a:rPr lang="en-GB" dirty="0" err="1"/>
              <a:t>Physik</a:t>
            </a:r>
            <a:r>
              <a:rPr lang="en-GB" dirty="0"/>
              <a:t>, E-Technik, ...)</a:t>
            </a:r>
          </a:p>
          <a:p>
            <a:r>
              <a:rPr lang="en-GB" dirty="0"/>
              <a:t>					</a:t>
            </a:r>
            <a:r>
              <a:rPr lang="en-GB" dirty="0" err="1"/>
              <a:t>Robustere</a:t>
            </a:r>
            <a:r>
              <a:rPr lang="en-GB" dirty="0"/>
              <a:t> </a:t>
            </a:r>
            <a:r>
              <a:rPr lang="en-GB" dirty="0" err="1"/>
              <a:t>Aufgabenformate</a:t>
            </a:r>
            <a:endParaRPr lang="en-GB" dirty="0"/>
          </a:p>
          <a:p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93C07-5DC6-2DD7-D585-17D04C98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Wolfgang-Heilmann-Preis 2024, Tübingen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5B17F-0CB7-A99E-5F1A-C99C54B9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A490A-6F7A-8C77-00DB-C5CF6C2344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R" dirty="0"/>
              <a:t>Zu den Fragen</a:t>
            </a:r>
          </a:p>
        </p:txBody>
      </p:sp>
    </p:spTree>
    <p:extLst>
      <p:ext uri="{BB962C8B-B14F-4D97-AF65-F5344CB8AC3E}">
        <p14:creationId xmlns:p14="http://schemas.microsoft.com/office/powerpoint/2010/main" val="173184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199B70-FE79-2C2A-A644-98332CD50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dirty="0"/>
                  <a:t>Eingabe kann über die Tastatur, Onscreen-Tastatur </a:t>
                </a:r>
                <a:r>
                  <a:rPr lang="en-GB" dirty="0"/>
                  <a:t>o</a:t>
                </a:r>
                <a:r>
                  <a:rPr lang="en-DE" dirty="0"/>
                  <a:t>der handschriftlich </a:t>
                </a:r>
                <a:r>
                  <a:rPr lang="en-GB" dirty="0"/>
                  <a:t>e</a:t>
                </a:r>
                <a:r>
                  <a:rPr lang="en-DE" dirty="0"/>
                  <a:t>rfolgen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dirty="0"/>
                  <a:t>Sonderzeichen werden gemäß der ASCII-Math Notation (vgl. Jipson 2005) eingegeben (alpha → </a:t>
                </a:r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DE" dirty="0"/>
                  <a:t>, oo → </a:t>
                </a:r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DE" dirty="0"/>
                  <a:t>, vv → </a:t>
                </a:r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DE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DE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dirty="0"/>
                  <a:t>Eingabe wird in Echtzeit analysiert </a:t>
                </a:r>
                <a:br>
                  <a:rPr lang="en-DE" dirty="0"/>
                </a:br>
                <a:r>
                  <a:rPr lang="en-DE" dirty="0"/>
                  <a:t>(in einen Abstract Syntax Tree umge-</a:t>
                </a:r>
                <a:br>
                  <a:rPr lang="en-DE" dirty="0"/>
                </a:br>
                <a:r>
                  <a:rPr lang="en-DE" dirty="0"/>
                  <a:t>wandelt) und anschließend synthetisiert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DE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dirty="0"/>
                  <a:t>Komplexere Eingaben sind auch möglich</a:t>
                </a:r>
              </a:p>
              <a:p>
                <a:endParaRPr lang="en-DE" dirty="0"/>
              </a:p>
              <a:p>
                <a:endParaRPr lang="en-DE" dirty="0"/>
              </a:p>
              <a:p>
                <a:endParaRPr lang="en-DE" dirty="0"/>
              </a:p>
              <a:p>
                <a:br>
                  <a:rPr lang="en-DE" dirty="0"/>
                </a:br>
                <a:endParaRPr lang="en-D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199B70-FE79-2C2A-A644-98332CD50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2" t="-186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906F6-D407-71D2-FB79-C9EBE0F3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Wolfgang-Heilmann-Preis 2024, Tübingen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91CDB-0BE3-D245-3352-1E6F8A4D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F1116A-7579-2A69-03B2-7652FA5B79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DE" dirty="0"/>
              <a:t>Effiziente Eingabe - Zweidimensionale Eingabe</a:t>
            </a:r>
          </a:p>
          <a:p>
            <a:endParaRPr lang="en-DE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BD070BF-5705-3A42-9F65-360B1CD47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29" y="2513244"/>
            <a:ext cx="2657660" cy="1347323"/>
          </a:xfrm>
          <a:prstGeom prst="rect">
            <a:avLst/>
          </a:prstGeom>
        </p:spPr>
      </p:pic>
      <p:pic>
        <p:nvPicPr>
          <p:cNvPr id="9" name="Picture 8" descr="A picture containing shoji&#10;&#10;Description automatically generated">
            <a:extLst>
              <a:ext uri="{FF2B5EF4-FFF2-40B4-BE49-F238E27FC236}">
                <a16:creationId xmlns:a16="http://schemas.microsoft.com/office/drawing/2014/main" id="{5E311D5F-91F7-3A35-DB70-05EA045F8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6" y="4122057"/>
            <a:ext cx="2948789" cy="1088572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613DEA6-042E-AFBA-C9A8-F8056CA3E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607" y="4122058"/>
            <a:ext cx="2670324" cy="1197429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BB82E54-CFE5-9E91-1B70-E9D760792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439" y="4139077"/>
            <a:ext cx="1987850" cy="14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8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906F6-D407-71D2-FB79-C9EBE0F3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91CDB-0BE3-D245-3352-1E6F8A4D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F1116A-7579-2A69-03B2-7652FA5B79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DE" dirty="0"/>
              <a:t>Korrektur des Lösungsweges – Das Grundprinzip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DB63-189D-A8B9-14DA-EC130082757F}"/>
              </a:ext>
            </a:extLst>
          </p:cNvPr>
          <p:cNvSpPr/>
          <p:nvPr/>
        </p:nvSpPr>
        <p:spPr>
          <a:xfrm>
            <a:off x="1906383" y="979701"/>
            <a:ext cx="3630458" cy="2093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Aufgabenstellung:</a:t>
            </a:r>
            <a:br>
              <a:rPr lang="de-DE" dirty="0"/>
            </a:br>
            <a:endParaRPr lang="de-DE" dirty="0"/>
          </a:p>
          <a:p>
            <a:pPr marL="285750" indent="-285750">
              <a:buFontTx/>
              <a:buChar char="-"/>
            </a:pPr>
            <a:r>
              <a:rPr lang="en-DE"/>
              <a:t>Prämisse</a:t>
            </a:r>
            <a:endParaRPr lang="en-DE" dirty="0"/>
          </a:p>
          <a:p>
            <a:pPr marL="285750" indent="-285750">
              <a:buFontTx/>
              <a:buChar char="-"/>
            </a:pPr>
            <a:r>
              <a:rPr lang="en-DE" dirty="0"/>
              <a:t>gesuchte Größe</a:t>
            </a:r>
          </a:p>
          <a:p>
            <a:pPr marL="285750" indent="-285750">
              <a:buFontTx/>
              <a:buChar char="-"/>
            </a:pPr>
            <a:r>
              <a:rPr lang="en-DE" dirty="0"/>
              <a:t>Einschränkungen an die gesuchte Größe oder Parameter (optional)</a:t>
            </a:r>
          </a:p>
          <a:p>
            <a:pPr marL="285750" indent="-285750">
              <a:buFontTx/>
              <a:buChar char="-"/>
            </a:pPr>
            <a:r>
              <a:rPr lang="en-DE" dirty="0"/>
              <a:t>Lösung (optional)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661F30-5847-FF67-0492-2522297B687C}"/>
              </a:ext>
            </a:extLst>
          </p:cNvPr>
          <p:cNvSpPr/>
          <p:nvPr/>
        </p:nvSpPr>
        <p:spPr>
          <a:xfrm>
            <a:off x="3303021" y="3788945"/>
            <a:ext cx="5149354" cy="192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DE"/>
              <a:t>Paper &amp; Pencil System</a:t>
            </a:r>
            <a:endParaRPr lang="en-US" dirty="0"/>
          </a:p>
          <a:p>
            <a:r>
              <a:rPr lang="en-DE"/>
              <a:t>- Zerlegt </a:t>
            </a:r>
            <a:r>
              <a:rPr lang="en-DE" dirty="0"/>
              <a:t>die Eingabe in logische Blöcke</a:t>
            </a:r>
          </a:p>
          <a:p>
            <a:r>
              <a:rPr lang="en-DE" dirty="0"/>
              <a:t>- Sucht nach bekannten Aussagen (Prämissen)</a:t>
            </a:r>
          </a:p>
          <a:p>
            <a:r>
              <a:rPr lang="en-DE" dirty="0"/>
              <a:t>- Versucht Zwischenschritte anhand von </a:t>
            </a:r>
            <a:r>
              <a:rPr lang="en-DE"/>
              <a:t>bekannten </a:t>
            </a:r>
            <a:r>
              <a:rPr lang="en-US" dirty="0"/>
              <a:t>	</a:t>
            </a:r>
            <a:r>
              <a:rPr lang="en-DE"/>
              <a:t>Regeln </a:t>
            </a:r>
            <a:r>
              <a:rPr lang="en-DE" dirty="0"/>
              <a:t>nachzuvollziehen</a:t>
            </a:r>
          </a:p>
          <a:p>
            <a:r>
              <a:rPr lang="en-DE" dirty="0"/>
              <a:t>- Wird ein Fehler gefunden, so wird </a:t>
            </a:r>
            <a:r>
              <a:rPr lang="en-DE"/>
              <a:t>die </a:t>
            </a:r>
            <a:r>
              <a:rPr lang="en-US" dirty="0"/>
              <a:t>	</a:t>
            </a:r>
            <a:r>
              <a:rPr lang="en-DE"/>
              <a:t>Argumentationskette unterbrochen</a:t>
            </a:r>
            <a:endParaRPr lang="en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0DE17-7A15-972D-089B-09A649E0598C}"/>
              </a:ext>
            </a:extLst>
          </p:cNvPr>
          <p:cNvSpPr/>
          <p:nvPr/>
        </p:nvSpPr>
        <p:spPr>
          <a:xfrm>
            <a:off x="6325677" y="979700"/>
            <a:ext cx="3959941" cy="208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Bearbeitung</a:t>
            </a:r>
            <a:r>
              <a:rPr lang="en-US" dirty="0"/>
              <a:t>/</a:t>
            </a:r>
            <a:r>
              <a:rPr lang="en-US" dirty="0" err="1"/>
              <a:t>Eingabe</a:t>
            </a:r>
            <a:br>
              <a:rPr lang="en-US" dirty="0"/>
            </a:br>
            <a:endParaRPr lang="en-US" dirty="0"/>
          </a:p>
          <a:p>
            <a:r>
              <a:rPr lang="en-DE"/>
              <a:t>- </a:t>
            </a:r>
            <a:r>
              <a:rPr lang="en-DE" dirty="0"/>
              <a:t>Beginnt mit einer bekannten Aussage</a:t>
            </a:r>
          </a:p>
          <a:p>
            <a:r>
              <a:rPr lang="en-GB" dirty="0"/>
              <a:t>- </a:t>
            </a:r>
            <a:r>
              <a:rPr lang="en-GB" dirty="0" err="1"/>
              <a:t>Äquivalenzumformungen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Fallunterscheidungen</a:t>
            </a:r>
            <a:r>
              <a:rPr lang="en-GB" dirty="0"/>
              <a:t> / </a:t>
            </a:r>
            <a:r>
              <a:rPr lang="en-GB" dirty="0" err="1"/>
              <a:t>Proben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Zwischenergebnisse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Endergebnis</a:t>
            </a:r>
            <a:endParaRPr lang="en-DE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77B910-ED26-49E6-314C-4306ADC2992F}"/>
              </a:ext>
            </a:extLst>
          </p:cNvPr>
          <p:cNvCxnSpPr>
            <a:cxnSpLocks/>
          </p:cNvCxnSpPr>
          <p:nvPr/>
        </p:nvCxnSpPr>
        <p:spPr>
          <a:xfrm>
            <a:off x="3825249" y="3072755"/>
            <a:ext cx="611415" cy="72311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A0A36C-7E9E-BACD-0DB3-DA87A5F3A250}"/>
              </a:ext>
            </a:extLst>
          </p:cNvPr>
          <p:cNvCxnSpPr>
            <a:cxnSpLocks/>
          </p:cNvCxnSpPr>
          <p:nvPr/>
        </p:nvCxnSpPr>
        <p:spPr>
          <a:xfrm flipH="1">
            <a:off x="7347680" y="3097205"/>
            <a:ext cx="755931" cy="69866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9562215-05B1-7178-5CD6-92EFF9D7D953}"/>
              </a:ext>
            </a:extLst>
          </p:cNvPr>
          <p:cNvSpPr/>
          <p:nvPr/>
        </p:nvSpPr>
        <p:spPr>
          <a:xfrm>
            <a:off x="3825248" y="6058248"/>
            <a:ext cx="4175760" cy="487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Ergebnis: Prob</a:t>
            </a:r>
            <a:r>
              <a:rPr lang="en-GB" dirty="0"/>
              <a:t>le</a:t>
            </a:r>
            <a:r>
              <a:rPr lang="en-DE" dirty="0"/>
              <a:t>m (nicht) gelöst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A81761-0CEB-43C6-49E2-3FE075D2F3CB}"/>
              </a:ext>
            </a:extLst>
          </p:cNvPr>
          <p:cNvCxnSpPr>
            <a:cxnSpLocks/>
          </p:cNvCxnSpPr>
          <p:nvPr/>
        </p:nvCxnSpPr>
        <p:spPr>
          <a:xfrm>
            <a:off x="5877698" y="5758429"/>
            <a:ext cx="0" cy="29981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2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6138E40B-8774-BD31-4E59-B2ADBD9936A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6689243"/>
                  </p:ext>
                </p:extLst>
              </p:nvPr>
            </p:nvGraphicFramePr>
            <p:xfrm>
              <a:off x="2003428" y="923699"/>
              <a:ext cx="8196260" cy="52046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2695">
                      <a:extLst>
                        <a:ext uri="{9D8B030D-6E8A-4147-A177-3AD203B41FA5}">
                          <a16:colId xmlns:a16="http://schemas.microsoft.com/office/drawing/2014/main" val="3766821313"/>
                        </a:ext>
                      </a:extLst>
                    </a:gridCol>
                    <a:gridCol w="2087880">
                      <a:extLst>
                        <a:ext uri="{9D8B030D-6E8A-4147-A177-3AD203B41FA5}">
                          <a16:colId xmlns:a16="http://schemas.microsoft.com/office/drawing/2014/main" val="3848689971"/>
                        </a:ext>
                      </a:extLst>
                    </a:gridCol>
                    <a:gridCol w="2225040">
                      <a:extLst>
                        <a:ext uri="{9D8B030D-6E8A-4147-A177-3AD203B41FA5}">
                          <a16:colId xmlns:a16="http://schemas.microsoft.com/office/drawing/2014/main" val="3097515272"/>
                        </a:ext>
                      </a:extLst>
                    </a:gridCol>
                    <a:gridCol w="2640645">
                      <a:extLst>
                        <a:ext uri="{9D8B030D-6E8A-4147-A177-3AD203B41FA5}">
                          <a16:colId xmlns:a16="http://schemas.microsoft.com/office/drawing/2014/main" val="353489946"/>
                        </a:ext>
                      </a:extLst>
                    </a:gridCol>
                  </a:tblGrid>
                  <a:tr h="345995">
                    <a:tc>
                      <a:txBody>
                        <a:bodyPr/>
                        <a:lstStyle/>
                        <a:p>
                          <a:endParaRPr lang="en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Umformungsaufgaben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Auswertungsaufgaben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Herleitungsaufgaben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3303599"/>
                      </a:ext>
                    </a:extLst>
                  </a:tr>
                  <a:tr h="345995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Prämisse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Ausgangsterm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Ausgangsterm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Ausgangs (un-)gleichung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5683099"/>
                      </a:ext>
                    </a:extLst>
                  </a:tr>
                  <a:tr h="345995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Lösung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Gesuchte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30605"/>
                      </a:ext>
                    </a:extLst>
                  </a:tr>
                  <a:tr h="345995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Einschränkung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</a:t>
                          </a:r>
                          <a:r>
                            <a:rPr lang="en-DE" dirty="0"/>
                            <a:t>ptional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optional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1162220"/>
                      </a:ext>
                    </a:extLst>
                  </a:tr>
                  <a:tr h="1237052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Aufgabe ist gelöst, wenn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… eine korrekte Gleichungskette gefunden wurde, die mit der Prämisse beginnt und der Lösung endet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.. </a:t>
                          </a:r>
                          <a:r>
                            <a:rPr lang="en-GB" dirty="0"/>
                            <a:t>e</a:t>
                          </a:r>
                          <a:r>
                            <a:rPr lang="en-DE" dirty="0"/>
                            <a:t>ine korrekte Gleichungskette gefunden wurde, die mit der Prämisse beginnt und deren letzter Term elementar ausgewertet werden kann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.. ein oder mehrere Herleitungsketten gefunden wurden, die mit der bekannten Aussage beginnen und die Lösung soweit einschränken,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7407996"/>
                      </a:ext>
                    </a:extLst>
                  </a:tr>
                  <a:tr h="345995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Anwendungen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Termumformungen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lim</a:t>
                          </a:r>
                          <a:r>
                            <a:rPr lang="en-GB" dirty="0"/>
                            <a:t>, sum, int, …</a:t>
                          </a:r>
                          <a:endParaRPr lang="en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Gleichungen, Ungleichungen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8684720"/>
                      </a:ext>
                    </a:extLst>
                  </a:tr>
                  <a:tr h="2004877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Beispiel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r>
                            <a:rPr lang="en-GB" dirty="0"/>
                            <a:t>a</a:t>
                          </a:r>
                          <a:r>
                            <a:rPr lang="en-DE" dirty="0"/>
                            <a:t>&gt;0; b&gt;0; b </a:t>
                          </a:r>
                          <a14:m>
                            <m:oMath xmlns:m="http://schemas.openxmlformats.org/officeDocument/2006/math">
                              <m:r>
                                <a:rPr lang="en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4016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6138E40B-8774-BD31-4E59-B2ADBD9936A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6689243"/>
                  </p:ext>
                </p:extLst>
              </p:nvPr>
            </p:nvGraphicFramePr>
            <p:xfrm>
              <a:off x="2003428" y="923699"/>
              <a:ext cx="8196260" cy="52046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2695">
                      <a:extLst>
                        <a:ext uri="{9D8B030D-6E8A-4147-A177-3AD203B41FA5}">
                          <a16:colId xmlns:a16="http://schemas.microsoft.com/office/drawing/2014/main" val="3766821313"/>
                        </a:ext>
                      </a:extLst>
                    </a:gridCol>
                    <a:gridCol w="2087880">
                      <a:extLst>
                        <a:ext uri="{9D8B030D-6E8A-4147-A177-3AD203B41FA5}">
                          <a16:colId xmlns:a16="http://schemas.microsoft.com/office/drawing/2014/main" val="3848689971"/>
                        </a:ext>
                      </a:extLst>
                    </a:gridCol>
                    <a:gridCol w="2225040">
                      <a:extLst>
                        <a:ext uri="{9D8B030D-6E8A-4147-A177-3AD203B41FA5}">
                          <a16:colId xmlns:a16="http://schemas.microsoft.com/office/drawing/2014/main" val="3097515272"/>
                        </a:ext>
                      </a:extLst>
                    </a:gridCol>
                    <a:gridCol w="2640645">
                      <a:extLst>
                        <a:ext uri="{9D8B030D-6E8A-4147-A177-3AD203B41FA5}">
                          <a16:colId xmlns:a16="http://schemas.microsoft.com/office/drawing/2014/main" val="353489946"/>
                        </a:ext>
                      </a:extLst>
                    </a:gridCol>
                  </a:tblGrid>
                  <a:tr h="345995">
                    <a:tc>
                      <a:txBody>
                        <a:bodyPr/>
                        <a:lstStyle/>
                        <a:p>
                          <a:endParaRPr lang="en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Umformungsaufgaben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Auswertungsaufgaben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Herleitungsaufgaben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3303599"/>
                      </a:ext>
                    </a:extLst>
                  </a:tr>
                  <a:tr h="345995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Prämisse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Ausgangsterm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Ausgangsterm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Ausgangs (un-)gleichung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5683099"/>
                      </a:ext>
                    </a:extLst>
                  </a:tr>
                  <a:tr h="345995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Lösung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Gesuchte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30605"/>
                      </a:ext>
                    </a:extLst>
                  </a:tr>
                  <a:tr h="345995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Einschränkung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</a:t>
                          </a:r>
                          <a:r>
                            <a:rPr lang="en-DE" dirty="0"/>
                            <a:t>ptional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optional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1162220"/>
                      </a:ext>
                    </a:extLst>
                  </a:tr>
                  <a:tr h="1325880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Aufgabe ist gelöst, wenn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… eine korrekte Gleichungskette gefunden wurde, die mit der Prämisse beginnt und der Lösung endet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.. </a:t>
                          </a:r>
                          <a:r>
                            <a:rPr lang="en-GB" dirty="0"/>
                            <a:t>e</a:t>
                          </a:r>
                          <a:r>
                            <a:rPr lang="en-DE" dirty="0"/>
                            <a:t>ine korrekte Gleichungskette gefunden wurde, die mit der Prämisse beginnt und deren letzter Term elementar ausgewertet werden kann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.. ein oder mehrere Herleitungsketten gefunden wurden, die mit der bekannten Aussage beginnen und die Lösung soweit einschränken,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7407996"/>
                      </a:ext>
                    </a:extLst>
                  </a:tr>
                  <a:tr h="345995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Anwendungen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Termumformungen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lim</a:t>
                          </a:r>
                          <a:r>
                            <a:rPr lang="en-GB" dirty="0"/>
                            <a:t>, sum, int, …</a:t>
                          </a:r>
                          <a:endParaRPr lang="en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Gleichungen, Ungleichungen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8684720"/>
                      </a:ext>
                    </a:extLst>
                  </a:tr>
                  <a:tr h="2148840">
                    <a:tc>
                      <a:txBody>
                        <a:bodyPr/>
                        <a:lstStyle/>
                        <a:p>
                          <a:r>
                            <a:rPr lang="en-DE" dirty="0"/>
                            <a:t>Beispiel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  <a:p>
                          <a:endParaRPr lang="en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R"/>
                        </a:p>
                      </a:txBody>
                      <a:tcPr>
                        <a:blipFill>
                          <a:blip r:embed="rId2"/>
                          <a:stretch>
                            <a:fillRect l="-211538" t="-141765" r="-962" b="-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40162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906F6-D407-71D2-FB79-C9EBE0F3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91CDB-0BE3-D245-3352-1E6F8A4D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F1116A-7579-2A69-03B2-7652FA5B79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DE" dirty="0"/>
              <a:t>Drei Typen von Aufgaben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07DE6C-C150-A690-FA63-D9B179661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857" y="4064971"/>
            <a:ext cx="2059219" cy="1698944"/>
          </a:xfrm>
          <a:prstGeom prst="rect">
            <a:avLst/>
          </a:prstGeom>
        </p:spPr>
      </p:pic>
      <p:pic>
        <p:nvPicPr>
          <p:cNvPr id="13" name="Picture 12" descr="Letter&#10;&#10;Description automatically generated">
            <a:extLst>
              <a:ext uri="{FF2B5EF4-FFF2-40B4-BE49-F238E27FC236}">
                <a16:creationId xmlns:a16="http://schemas.microsoft.com/office/drawing/2014/main" id="{C256385A-1433-9F02-7256-E40BCC67C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904" y="4064971"/>
            <a:ext cx="2602784" cy="1360654"/>
          </a:xfrm>
          <a:prstGeom prst="rect">
            <a:avLst/>
          </a:prstGeom>
        </p:spPr>
      </p:pic>
      <p:pic>
        <p:nvPicPr>
          <p:cNvPr id="15" name="Picture 14" descr="Chart&#10;&#10;Description automatically generated with low confidence">
            <a:extLst>
              <a:ext uri="{FF2B5EF4-FFF2-40B4-BE49-F238E27FC236}">
                <a16:creationId xmlns:a16="http://schemas.microsoft.com/office/drawing/2014/main" id="{F031A710-1C8E-8944-2CB0-EDB1362C5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22" y="4014844"/>
            <a:ext cx="2059219" cy="11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90182D-9CA6-6EEC-A99F-EC0FA719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 archaic information storage and transmission device that works by depositing smears of graphite on bleached wood pulp. More recent developments in paper-based technology include improved "write-once" update devices which use tiny rolling heads similar to mouse balls to deposit coloured pigment. All these devices require an operator skilled at so-called "handwriting" technique. 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definitions net: https://</a:t>
            </a:r>
            <a:r>
              <a:rPr lang="en-GB" dirty="0" err="1"/>
              <a:t>www.definitions.net</a:t>
            </a:r>
            <a:r>
              <a:rPr lang="en-GB" dirty="0"/>
              <a:t>/definition/</a:t>
            </a:r>
            <a:r>
              <a:rPr lang="en-GB" dirty="0" err="1"/>
              <a:t>pencil+and+paper</a:t>
            </a:r>
            <a:endParaRPr lang="en-GB" dirty="0"/>
          </a:p>
          <a:p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9204A-10B0-33C8-B390-57BF5904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4DE0E-37D7-91EA-6F27-9A5B6AD7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62EF4-5649-9A21-0D96-FE10AF00D4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pencil and paper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2561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CD3A5A-9B97-8B1C-4D32-874B581E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34" y="1130615"/>
            <a:ext cx="10928348" cy="53622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dirty="0"/>
              <a:t>Studium der Mathematik und Informatik an der </a:t>
            </a:r>
            <a:br>
              <a:rPr lang="en-GR" dirty="0"/>
            </a:br>
            <a:r>
              <a:rPr lang="en-GR" dirty="0"/>
              <a:t>Universität Karlsruhe (TH). Heute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dirty="0"/>
              <a:t>Promotion im Bereich der Angewandten Mathematik</a:t>
            </a:r>
          </a:p>
          <a:p>
            <a:endParaRPr lang="en-GR" dirty="0"/>
          </a:p>
          <a:p>
            <a:endParaRPr lang="en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dirty="0"/>
              <a:t>2000 – 2013: Softwareentwickler bei der Firma Nero AG </a:t>
            </a:r>
            <a:br>
              <a:rPr lang="en-GR" dirty="0"/>
            </a:br>
            <a:br>
              <a:rPr lang="en-GR" dirty="0"/>
            </a:br>
            <a:endParaRPr lang="en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dirty="0"/>
              <a:t>Seit 2013: Professor für Angewandte Mathematik an der </a:t>
            </a:r>
            <a:br>
              <a:rPr lang="en-GR" dirty="0"/>
            </a:br>
            <a:r>
              <a:rPr lang="en-GR" dirty="0"/>
              <a:t>Hochschule Ruhr 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dirty="0"/>
              <a:t>Mitgründer mit mint-web GmbH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R" dirty="0"/>
          </a:p>
          <a:p>
            <a:endParaRPr lang="en-GR" dirty="0"/>
          </a:p>
          <a:p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D75BD-EF2B-F8AB-2F03-60BCB0F2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Wolfgang-Heilmann-Preis 2024, Tübingen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C3DB5-45D6-AF73-81BA-202717F1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F9E5CB-CB1B-FFA5-C454-C8973125EF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R" dirty="0"/>
              <a:t>Zu meiner Person</a:t>
            </a:r>
          </a:p>
        </p:txBody>
      </p:sp>
      <p:pic>
        <p:nvPicPr>
          <p:cNvPr id="1028" name="Picture 4" descr="Nero AG – Wikipedia">
            <a:extLst>
              <a:ext uri="{FF2B5EF4-FFF2-40B4-BE49-F238E27FC236}">
                <a16:creationId xmlns:a16="http://schemas.microsoft.com/office/drawing/2014/main" id="{C6E681C1-C121-AD75-0E38-25C286C1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54" y="2791748"/>
            <a:ext cx="2039637" cy="9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AF909AA-E71C-AF23-7B55-EB76A3D6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19" y="1162744"/>
            <a:ext cx="2219706" cy="11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chschule Ruhr West – Wikipedia">
            <a:extLst>
              <a:ext uri="{FF2B5EF4-FFF2-40B4-BE49-F238E27FC236}">
                <a16:creationId xmlns:a16="http://schemas.microsoft.com/office/drawing/2014/main" id="{353ABB60-733C-F3E1-DF28-F662E7CAC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44" y="3992872"/>
            <a:ext cx="1515056" cy="15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ED5EA3-AB83-6778-9A0F-CD6537D05853}"/>
              </a:ext>
            </a:extLst>
          </p:cNvPr>
          <p:cNvSpPr/>
          <p:nvPr/>
        </p:nvSpPr>
        <p:spPr>
          <a:xfrm>
            <a:off x="1322958" y="5507928"/>
            <a:ext cx="8905461" cy="87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/>
              <a:t>Entwicklung und Einsatz digitale Tools </a:t>
            </a:r>
            <a:r>
              <a:rPr lang="en-GB" sz="2000" b="1" dirty="0"/>
              <a:t>in der </a:t>
            </a:r>
            <a:r>
              <a:rPr lang="en-GB" sz="2000" b="1" dirty="0" err="1"/>
              <a:t>Hochschullehre</a:t>
            </a:r>
            <a:r>
              <a:rPr lang="en-GB" sz="2000" b="1" dirty="0"/>
              <a:t> für </a:t>
            </a:r>
            <a:r>
              <a:rPr lang="en-GB" sz="2000" b="1" dirty="0" err="1"/>
              <a:t>meine</a:t>
            </a:r>
            <a:r>
              <a:rPr lang="en-GB" sz="2000" b="1" dirty="0"/>
              <a:t> </a:t>
            </a:r>
            <a:r>
              <a:rPr lang="en-GB" sz="2000" b="1" dirty="0" err="1"/>
              <a:t>Studierenden</a:t>
            </a:r>
            <a:r>
              <a:rPr lang="en-G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63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A6A74-1EB2-4A74-A472-AD0B7901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Wolfgang-Heilmann-Preis 2024, Tübingen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82DA6-BC7B-30CF-CBF4-DCB2C990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2AFA73-A4D3-6678-8AC1-A6AA75E31F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Motivation</a:t>
            </a:r>
            <a:endParaRPr lang="en-DE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689AF51-7FB5-CC85-B063-818116E21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051" y="914579"/>
            <a:ext cx="6032534" cy="339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97007E-7FCB-3D05-1F1E-19F072737942}"/>
              </a:ext>
            </a:extLst>
          </p:cNvPr>
          <p:cNvSpPr txBox="1"/>
          <p:nvPr/>
        </p:nvSpPr>
        <p:spPr>
          <a:xfrm>
            <a:off x="369701" y="1052561"/>
            <a:ext cx="60325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 dirty="0"/>
              <a:t>Zielgruppe: </a:t>
            </a:r>
          </a:p>
          <a:p>
            <a:r>
              <a:rPr lang="en-GR" sz="2000" dirty="0"/>
              <a:t>Studierende der Ingenieurwissenschaften</a:t>
            </a:r>
          </a:p>
          <a:p>
            <a:endParaRPr lang="en-GR" dirty="0"/>
          </a:p>
          <a:p>
            <a:r>
              <a:rPr lang="en-GR" dirty="0"/>
              <a:t>Mathe… nicht immer geliebt</a:t>
            </a:r>
          </a:p>
          <a:p>
            <a:endParaRPr lang="en-GR" dirty="0"/>
          </a:p>
          <a:p>
            <a:r>
              <a:rPr lang="en-GR" dirty="0"/>
              <a:t>Mathe… wird aber immer wichtiger</a:t>
            </a:r>
          </a:p>
          <a:p>
            <a:endParaRPr lang="en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FF69B-0721-5BAB-4656-B58032A22954}"/>
              </a:ext>
            </a:extLst>
          </p:cNvPr>
          <p:cNvSpPr txBox="1"/>
          <p:nvPr/>
        </p:nvSpPr>
        <p:spPr>
          <a:xfrm>
            <a:off x="369701" y="4322340"/>
            <a:ext cx="8530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R" dirty="0"/>
              <a:t>Ziele: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dirty="0"/>
              <a:t>Mit Hilfe digitaler Tools sollen Studiernede besser lernen/üben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dirty="0"/>
              <a:t>Studierende sollen aber auch verstehen, wie diese funktionieren </a:t>
            </a:r>
          </a:p>
        </p:txBody>
      </p:sp>
    </p:spTree>
    <p:extLst>
      <p:ext uri="{BB962C8B-B14F-4D97-AF65-F5344CB8AC3E}">
        <p14:creationId xmlns:p14="http://schemas.microsoft.com/office/powerpoint/2010/main" val="55011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574CC-8726-42AD-6EBB-1770B924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Wolfgang-Heilmann-Preis 2024, Tübingen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2-D30F-A866-29E9-C6802ADD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FBA9BA-CA16-8A56-BAB9-39A015F47E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R" dirty="0"/>
              <a:t>Das MathWeb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929553-AFD1-0079-9CA1-5FB4058C1548}"/>
              </a:ext>
            </a:extLst>
          </p:cNvPr>
          <p:cNvSpPr/>
          <p:nvPr/>
        </p:nvSpPr>
        <p:spPr>
          <a:xfrm>
            <a:off x="7984865" y="618191"/>
            <a:ext cx="2802475" cy="20789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Chatbot zur Nachbereitung der Vorlesung</a:t>
            </a:r>
          </a:p>
          <a:p>
            <a:pPr algn="ctr"/>
            <a:endParaRPr lang="en-GR" dirty="0"/>
          </a:p>
          <a:p>
            <a:pPr algn="ctr"/>
            <a:endParaRPr lang="en-GR" dirty="0"/>
          </a:p>
          <a:p>
            <a:pPr algn="ctr"/>
            <a:endParaRPr lang="en-GR" dirty="0"/>
          </a:p>
          <a:p>
            <a:pPr algn="ctr"/>
            <a:endParaRPr lang="en-GR" dirty="0"/>
          </a:p>
          <a:p>
            <a:pPr algn="ctr"/>
            <a:endParaRPr lang="en-G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20BA9C-1772-8A0A-58E3-40011FDD5B9D}"/>
              </a:ext>
            </a:extLst>
          </p:cNvPr>
          <p:cNvSpPr/>
          <p:nvPr/>
        </p:nvSpPr>
        <p:spPr>
          <a:xfrm>
            <a:off x="7808472" y="5081277"/>
            <a:ext cx="2887316" cy="14217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</a:rPr>
              <a:t>Effiziente Eingabe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7EF953-8AB1-4548-FF5B-7D2F09C36DAF}"/>
              </a:ext>
            </a:extLst>
          </p:cNvPr>
          <p:cNvGrpSpPr/>
          <p:nvPr/>
        </p:nvGrpSpPr>
        <p:grpSpPr>
          <a:xfrm>
            <a:off x="757396" y="1740119"/>
            <a:ext cx="2784546" cy="2136443"/>
            <a:chOff x="949255" y="1118527"/>
            <a:chExt cx="2784546" cy="21364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C71490-AA85-105C-66DA-F387008E702B}"/>
                </a:ext>
              </a:extLst>
            </p:cNvPr>
            <p:cNvSpPr/>
            <p:nvPr/>
          </p:nvSpPr>
          <p:spPr>
            <a:xfrm>
              <a:off x="949255" y="1118527"/>
              <a:ext cx="2784546" cy="21364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/>
                <a:t>Digitale Aufgaben</a:t>
              </a:r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D96F1D-DDE4-BCE2-AF1A-52895F5F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993" y="1579309"/>
              <a:ext cx="2299070" cy="1621139"/>
            </a:xfrm>
            <a:prstGeom prst="rect">
              <a:avLst/>
            </a:prstGeom>
          </p:spPr>
        </p:pic>
      </p:grp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61A701F8-6F5A-18F2-E81C-55BC5C880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467" y="1279270"/>
            <a:ext cx="2175108" cy="1323191"/>
          </a:xfr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640D8D3-20F2-5269-4CC8-4098D2BB67FA}"/>
              </a:ext>
            </a:extLst>
          </p:cNvPr>
          <p:cNvGrpSpPr/>
          <p:nvPr/>
        </p:nvGrpSpPr>
        <p:grpSpPr>
          <a:xfrm>
            <a:off x="4420639" y="4501955"/>
            <a:ext cx="3022090" cy="2045003"/>
            <a:chOff x="3403433" y="3348086"/>
            <a:chExt cx="3022090" cy="20450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EA4AD7-339E-E597-29B9-931A3261B8CC}"/>
                </a:ext>
              </a:extLst>
            </p:cNvPr>
            <p:cNvSpPr/>
            <p:nvPr/>
          </p:nvSpPr>
          <p:spPr>
            <a:xfrm>
              <a:off x="3403433" y="3348086"/>
              <a:ext cx="3022090" cy="204500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/>
                <a:t>Paper / Pencil Aufgaben</a:t>
              </a:r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</p:txBody>
        </p:sp>
        <p:pic>
          <p:nvPicPr>
            <p:cNvPr id="21" name="Picture 20" descr="Chart, scatter chart&#10;&#10;Description automatically generated">
              <a:extLst>
                <a:ext uri="{FF2B5EF4-FFF2-40B4-BE49-F238E27FC236}">
                  <a16:creationId xmlns:a16="http://schemas.microsoft.com/office/drawing/2014/main" id="{3219B4EC-E305-069D-A321-BABFD6F7E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2880" y="3731302"/>
              <a:ext cx="2143196" cy="157089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BF7E7C-ECDF-8F33-95A6-85E1976487E0}"/>
              </a:ext>
            </a:extLst>
          </p:cNvPr>
          <p:cNvGrpSpPr/>
          <p:nvPr/>
        </p:nvGrpSpPr>
        <p:grpSpPr>
          <a:xfrm>
            <a:off x="8325467" y="2920613"/>
            <a:ext cx="2858649" cy="1975269"/>
            <a:chOff x="419876" y="4172603"/>
            <a:chExt cx="2858649" cy="197526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ED0509-7499-0020-705A-E69DAA9668FB}"/>
                </a:ext>
              </a:extLst>
            </p:cNvPr>
            <p:cNvSpPr/>
            <p:nvPr/>
          </p:nvSpPr>
          <p:spPr>
            <a:xfrm>
              <a:off x="419876" y="4172603"/>
              <a:ext cx="2858649" cy="197526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/>
                <a:t>Autorentool  </a:t>
              </a:r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</p:txBody>
        </p:sp>
        <p:pic>
          <p:nvPicPr>
            <p:cNvPr id="23" name="Picture 2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3042C67-6B3D-3AC7-903A-90760C6E4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8" y="4551631"/>
              <a:ext cx="2643524" cy="149435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B6EABF-6B8A-8ED8-96C2-4687D7542811}"/>
              </a:ext>
            </a:extLst>
          </p:cNvPr>
          <p:cNvGrpSpPr/>
          <p:nvPr/>
        </p:nvGrpSpPr>
        <p:grpSpPr>
          <a:xfrm>
            <a:off x="3846801" y="923331"/>
            <a:ext cx="3513306" cy="1968935"/>
            <a:chOff x="4306373" y="1031233"/>
            <a:chExt cx="3513306" cy="19689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10BAFD-8E58-7E76-10C7-E12607C77061}"/>
                </a:ext>
              </a:extLst>
            </p:cNvPr>
            <p:cNvSpPr/>
            <p:nvPr/>
          </p:nvSpPr>
          <p:spPr>
            <a:xfrm>
              <a:off x="4306373" y="1031233"/>
              <a:ext cx="3513306" cy="19689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/>
                <a:t>Digitale Demonstrationen</a:t>
              </a:r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</p:txBody>
        </p:sp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AD91100B-BA2A-C2E5-074B-A3C544B6E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219" y="1807400"/>
              <a:ext cx="1986011" cy="119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D07723F-1C93-681A-36D3-4C03C517C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494" y="1559190"/>
              <a:ext cx="1890306" cy="1055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507189-93CC-35DF-F12D-AFB21BAB3E5F}"/>
              </a:ext>
            </a:extLst>
          </p:cNvPr>
          <p:cNvGrpSpPr/>
          <p:nvPr/>
        </p:nvGrpSpPr>
        <p:grpSpPr>
          <a:xfrm>
            <a:off x="4353723" y="3046971"/>
            <a:ext cx="2576180" cy="1313511"/>
            <a:chOff x="868253" y="3553708"/>
            <a:chExt cx="2576180" cy="13135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0FA5E1-AC6E-9F11-823E-AF4A628C1856}"/>
                </a:ext>
              </a:extLst>
            </p:cNvPr>
            <p:cNvSpPr/>
            <p:nvPr/>
          </p:nvSpPr>
          <p:spPr>
            <a:xfrm>
              <a:off x="868253" y="3553708"/>
              <a:ext cx="2576180" cy="131351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/>
                <a:t>Lern-Landkarten</a:t>
              </a:r>
              <a:br>
                <a:rPr lang="en-GR" dirty="0"/>
              </a:br>
              <a:br>
                <a:rPr lang="en-GR" dirty="0"/>
              </a:br>
              <a:br>
                <a:rPr lang="en-GR" dirty="0"/>
              </a:br>
              <a:endParaRPr lang="en-GR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5F8BE3-C3A7-ED0F-DB53-A64C99A5B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66" y="3942909"/>
              <a:ext cx="2160465" cy="83560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5B5FE6-B8A5-4911-93C9-B2D82F22D345}"/>
              </a:ext>
            </a:extLst>
          </p:cNvPr>
          <p:cNvGrpSpPr/>
          <p:nvPr/>
        </p:nvGrpSpPr>
        <p:grpSpPr>
          <a:xfrm>
            <a:off x="1270620" y="4501955"/>
            <a:ext cx="2576181" cy="1964658"/>
            <a:chOff x="830821" y="4773599"/>
            <a:chExt cx="2576181" cy="19646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4AEA45-6569-3BF1-E607-8B980288F45B}"/>
                </a:ext>
              </a:extLst>
            </p:cNvPr>
            <p:cNvSpPr/>
            <p:nvPr/>
          </p:nvSpPr>
          <p:spPr>
            <a:xfrm>
              <a:off x="830821" y="4773599"/>
              <a:ext cx="2576181" cy="196465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/>
                <a:t>Integration in Moodle</a:t>
              </a:r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  <a:p>
              <a:pPr algn="ctr"/>
              <a:endParaRPr lang="en-GR" dirty="0"/>
            </a:p>
          </p:txBody>
        </p:sp>
        <p:pic>
          <p:nvPicPr>
            <p:cNvPr id="31" name="Picture 3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3116005-8703-DB55-1794-9242D728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6413" y="5122155"/>
              <a:ext cx="2067787" cy="1576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93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906F6-D407-71D2-FB79-C9EBE0F3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Wolfgang-Heilmann-Preis 2024, Tübingen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91CDB-0BE3-D245-3352-1E6F8A4D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F1116A-7579-2A69-03B2-7652FA5B79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DE" dirty="0"/>
              <a:t>Herausforderungen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EA485-5944-51B4-DB40-B1C5EB6A3564}"/>
              </a:ext>
            </a:extLst>
          </p:cNvPr>
          <p:cNvSpPr/>
          <p:nvPr/>
        </p:nvSpPr>
        <p:spPr>
          <a:xfrm>
            <a:off x="3101621" y="1818358"/>
            <a:ext cx="5988758" cy="8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Wie können Studierende ihren Lösungsweg effizient eingegeben?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A67A98-67EB-BDB3-FBEF-B75AA34FF4E3}"/>
              </a:ext>
            </a:extLst>
          </p:cNvPr>
          <p:cNvSpPr txBox="1"/>
          <p:nvPr/>
        </p:nvSpPr>
        <p:spPr>
          <a:xfrm>
            <a:off x="4186519" y="3155577"/>
            <a:ext cx="4903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DE" dirty="0"/>
              <a:t>Ergebnis muss in digitaler F</a:t>
            </a:r>
            <a:r>
              <a:rPr lang="en-GB" dirty="0"/>
              <a:t>o</a:t>
            </a:r>
            <a:r>
              <a:rPr lang="en-DE" dirty="0"/>
              <a:t>rm vorliegen</a:t>
            </a:r>
          </a:p>
          <a:p>
            <a:pPr marL="285750" indent="-285750">
              <a:buFontTx/>
              <a:buChar char="-"/>
            </a:pPr>
            <a:r>
              <a:rPr lang="en-DE" dirty="0"/>
              <a:t>Aufgaben sollen direkt in der Oberfläche bearbeitet werden. </a:t>
            </a:r>
          </a:p>
          <a:p>
            <a:pPr marL="285750" indent="-285750">
              <a:buFontTx/>
              <a:buChar char="-"/>
            </a:pPr>
            <a:r>
              <a:rPr lang="en-DE" dirty="0"/>
              <a:t>Eingabe soll später korrigiert werden können</a:t>
            </a:r>
          </a:p>
          <a:p>
            <a:pPr marL="285750" indent="-285750">
              <a:buFontTx/>
              <a:buChar char="-"/>
            </a:pPr>
            <a:r>
              <a:rPr lang="en-DE" dirty="0"/>
              <a:t>Eingabe soll mit der Tastur oder auf einem Tablet erfolgen</a:t>
            </a:r>
          </a:p>
          <a:p>
            <a:pPr marL="285750" indent="-285750">
              <a:buFontTx/>
              <a:buChar char="-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7735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906F6-D407-71D2-FB79-C9EBE0F3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Wolfgang-Heilmann-Preis 2024, Tübingen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91CDB-0BE3-D245-3352-1E6F8A4D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F1116A-7579-2A69-03B2-7652FA5B79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DE" dirty="0"/>
              <a:t>Effiziente Eingabe - Zweidimensionale Eingabe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45A9F-9930-8CEC-1D60-C193FE0CE793}"/>
              </a:ext>
            </a:extLst>
          </p:cNvPr>
          <p:cNvSpPr txBox="1"/>
          <p:nvPr/>
        </p:nvSpPr>
        <p:spPr>
          <a:xfrm>
            <a:off x="6545475" y="1053623"/>
            <a:ext cx="324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DE" dirty="0"/>
              <a:t>indimensionale Eingabe</a:t>
            </a:r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EBFB9BF8-A5E4-5AFF-C435-84382775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431" y="1266160"/>
            <a:ext cx="2374900" cy="927100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04A3AA-736A-7B9E-C0A1-1581B6039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659" y="1343635"/>
            <a:ext cx="27432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BA6F1-9524-E64F-BD9B-EFF2E610A210}"/>
              </a:ext>
            </a:extLst>
          </p:cNvPr>
          <p:cNvSpPr txBox="1"/>
          <p:nvPr/>
        </p:nvSpPr>
        <p:spPr>
          <a:xfrm>
            <a:off x="6539086" y="1978731"/>
            <a:ext cx="3961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Cognitive Load Theory, vgl. Sweller 1988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C5054-E6B0-5FC1-336D-3D88EB18C988}"/>
              </a:ext>
            </a:extLst>
          </p:cNvPr>
          <p:cNvSpPr txBox="1"/>
          <p:nvPr/>
        </p:nvSpPr>
        <p:spPr>
          <a:xfrm>
            <a:off x="6543480" y="2508052"/>
            <a:ext cx="312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i="1" dirty="0"/>
              <a:t>Eingabebereich wird in Zellen unterteilt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2F2CF-9EEE-85A2-9998-908A561DFBD4}"/>
              </a:ext>
            </a:extLst>
          </p:cNvPr>
          <p:cNvSpPr txBox="1"/>
          <p:nvPr/>
        </p:nvSpPr>
        <p:spPr>
          <a:xfrm>
            <a:off x="6543480" y="3429001"/>
            <a:ext cx="312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i="1" dirty="0"/>
              <a:t>Potenzen ergeben sich aus der relativen 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9244D-823E-9DAA-9F5D-6FC6DC03ADC3}"/>
              </a:ext>
            </a:extLst>
          </p:cNvPr>
          <p:cNvSpPr txBox="1"/>
          <p:nvPr/>
        </p:nvSpPr>
        <p:spPr>
          <a:xfrm>
            <a:off x="2215431" y="5601700"/>
            <a:ext cx="312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i="1" dirty="0"/>
              <a:t>Brüche können als solche geschrieben werden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CB02A-63D8-E292-927D-C1D9FE0A69F4}"/>
              </a:ext>
            </a:extLst>
          </p:cNvPr>
          <p:cNvSpPr txBox="1"/>
          <p:nvPr/>
        </p:nvSpPr>
        <p:spPr>
          <a:xfrm>
            <a:off x="6422439" y="5756466"/>
            <a:ext cx="312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i="1" dirty="0"/>
              <a:t>Sonderzeichen können automatisch ersetzt werden</a:t>
            </a:r>
          </a:p>
        </p:txBody>
      </p:sp>
      <p:pic>
        <p:nvPicPr>
          <p:cNvPr id="14" name="Picture 13" descr="A picture containing shoji, crossword puzzle&#10;&#10;Description automatically generated">
            <a:extLst>
              <a:ext uri="{FF2B5EF4-FFF2-40B4-BE49-F238E27FC236}">
                <a16:creationId xmlns:a16="http://schemas.microsoft.com/office/drawing/2014/main" id="{A21ECAB7-9605-7118-1EB2-874740511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432" y="3424238"/>
            <a:ext cx="3581865" cy="764668"/>
          </a:xfrm>
          <a:prstGeom prst="rect">
            <a:avLst/>
          </a:prstGeom>
        </p:spPr>
      </p:pic>
      <p:pic>
        <p:nvPicPr>
          <p:cNvPr id="17" name="Picture 16" descr="A picture containing text, shoji&#10;&#10;Description automatically generated">
            <a:extLst>
              <a:ext uri="{FF2B5EF4-FFF2-40B4-BE49-F238E27FC236}">
                <a16:creationId xmlns:a16="http://schemas.microsoft.com/office/drawing/2014/main" id="{60325472-D56E-E48F-05C4-7FA7B8DE9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431" y="4399041"/>
            <a:ext cx="2672226" cy="1141334"/>
          </a:xfrm>
          <a:prstGeom prst="rect">
            <a:avLst/>
          </a:prstGeom>
        </p:spPr>
      </p:pic>
      <p:pic>
        <p:nvPicPr>
          <p:cNvPr id="21" name="Picture 20" descr="A picture containing shoji, crossword puzzle&#10;&#10;Description automatically generated">
            <a:extLst>
              <a:ext uri="{FF2B5EF4-FFF2-40B4-BE49-F238E27FC236}">
                <a16:creationId xmlns:a16="http://schemas.microsoft.com/office/drawing/2014/main" id="{0104B778-2D1C-F3F5-4A68-796CE5EC1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432" y="2551503"/>
            <a:ext cx="3961489" cy="726501"/>
          </a:xfrm>
          <a:prstGeom prst="rect">
            <a:avLst/>
          </a:prstGeom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A9CA02-B163-1634-596A-0192AA445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210" y="4399042"/>
            <a:ext cx="2049385" cy="12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2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2A4E4-2FE4-F2EB-0704-10F23A52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Digitale Lehre / Digitale Paper &amp; Pencil Aufgaben / Klaus Giebermann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7D6C6-80C4-D26F-D89D-E7D682F6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D3A18F-0E6C-D82A-E9B2-2DAB7D8CCE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DE" dirty="0"/>
              <a:t>Links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16DC8-9718-B75F-9584-8309A9AC2512}"/>
              </a:ext>
            </a:extLst>
          </p:cNvPr>
          <p:cNvSpPr txBox="1"/>
          <p:nvPr/>
        </p:nvSpPr>
        <p:spPr>
          <a:xfrm>
            <a:off x="6380355" y="4962606"/>
            <a:ext cx="3623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hlinkClick r:id="rId2"/>
              </a:rPr>
              <a:t>https://mathweb.</a:t>
            </a:r>
            <a:r>
              <a:rPr lang="en-DE">
                <a:hlinkClick r:id="rId2"/>
              </a:rPr>
              <a:t>de/</a:t>
            </a:r>
            <a:r>
              <a:rPr lang="en-US" dirty="0">
                <a:hlinkClick r:id="rId2"/>
              </a:rPr>
              <a:t>testbed</a:t>
            </a:r>
            <a:r>
              <a:rPr lang="en-DE">
                <a:hlinkClick r:id="rId2"/>
              </a:rPr>
              <a:t>.</a:t>
            </a:r>
            <a:r>
              <a:rPr lang="en-DE" dirty="0">
                <a:hlinkClick r:id="rId2"/>
              </a:rPr>
              <a:t>php</a:t>
            </a:r>
            <a:endParaRPr lang="en-DE" dirty="0"/>
          </a:p>
          <a:p>
            <a:endParaRPr lang="en-DE" dirty="0"/>
          </a:p>
          <a:p>
            <a:endParaRPr lang="en-DE" dirty="0"/>
          </a:p>
          <a:p>
            <a:r>
              <a:rPr lang="en-DE" dirty="0"/>
              <a:t>Aufgaben erstellen, speichern, laden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8E29D-D797-95E2-C1E8-5B5A8FB4D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356" y="914579"/>
            <a:ext cx="2861181" cy="3231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C56B1E-4EB9-8221-57BD-6BF2DD9BE99A}"/>
              </a:ext>
            </a:extLst>
          </p:cNvPr>
          <p:cNvSpPr txBox="1"/>
          <p:nvPr/>
        </p:nvSpPr>
        <p:spPr>
          <a:xfrm>
            <a:off x="1992312" y="5186666"/>
            <a:ext cx="218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hlinkClick r:id="rId4"/>
              </a:rPr>
              <a:t>https://mathweb.</a:t>
            </a:r>
            <a:r>
              <a:rPr lang="en-DE">
                <a:hlinkClick r:id="rId4"/>
              </a:rPr>
              <a:t>de/</a:t>
            </a:r>
            <a:endParaRPr lang="en-DE" dirty="0"/>
          </a:p>
          <a:p>
            <a:r>
              <a:rPr lang="en-US" dirty="0" err="1"/>
              <a:t>Aufgabensammlung</a:t>
            </a:r>
            <a:endParaRPr lang="en-US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1940164-092C-2084-39D5-83AC20B9F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428" y="976389"/>
            <a:ext cx="4008013" cy="39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295F6-2B9B-6CAB-00C4-4AF2FA98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Wolfgang-Heilmann-Preis 2024, Tübingen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95A0E-D446-A7FA-FB54-D43AD77C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15F454-F0F5-4575-4D4A-CD641D9231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DE" dirty="0"/>
              <a:t>Ausblick : Erkennen von Fehlermustern (bei Einzelschritten</a:t>
            </a:r>
            <a:r>
              <a:rPr lang="en-DE"/>
              <a:t>) </a:t>
            </a:r>
            <a:endParaRPr lang="en-DE" dirty="0"/>
          </a:p>
          <a:p>
            <a:endParaRPr lang="en-DE" dirty="0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830FD51-2A53-BD4D-ED0A-D71172200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7" y="1291497"/>
            <a:ext cx="2254080" cy="2081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5E25CB-C6FD-2CD1-39BA-32095E77FAF8}"/>
              </a:ext>
            </a:extLst>
          </p:cNvPr>
          <p:cNvSpPr txBox="1"/>
          <p:nvPr/>
        </p:nvSpPr>
        <p:spPr>
          <a:xfrm>
            <a:off x="4473983" y="1291496"/>
            <a:ext cx="246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Fehler werden anonym in einer Datenbank gespeichert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8E0B51-0FB1-2A7C-EA8C-398BC18D11E1}"/>
              </a:ext>
            </a:extLst>
          </p:cNvPr>
          <p:cNvSpPr/>
          <p:nvPr/>
        </p:nvSpPr>
        <p:spPr>
          <a:xfrm>
            <a:off x="2136321" y="2148066"/>
            <a:ext cx="2254080" cy="365125"/>
          </a:xfrm>
          <a:prstGeom prst="roundRect">
            <a:avLst/>
          </a:prstGeom>
          <a:solidFill>
            <a:srgbClr val="FF0000">
              <a:alpha val="23079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4" name="Magnetic Disk 13">
            <a:extLst>
              <a:ext uri="{FF2B5EF4-FFF2-40B4-BE49-F238E27FC236}">
                <a16:creationId xmlns:a16="http://schemas.microsoft.com/office/drawing/2014/main" id="{ACD1A749-82E3-5B55-F78D-A47E5371D200}"/>
              </a:ext>
            </a:extLst>
          </p:cNvPr>
          <p:cNvSpPr/>
          <p:nvPr/>
        </p:nvSpPr>
        <p:spPr>
          <a:xfrm>
            <a:off x="5763530" y="2024305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38C5703-DCBA-9415-BB97-C1E3CE2C6235}"/>
              </a:ext>
            </a:extLst>
          </p:cNvPr>
          <p:cNvSpPr/>
          <p:nvPr/>
        </p:nvSpPr>
        <p:spPr>
          <a:xfrm>
            <a:off x="4580445" y="2246038"/>
            <a:ext cx="955222" cy="169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0C52058-5052-2486-2624-A7001BF5BB30}"/>
              </a:ext>
            </a:extLst>
          </p:cNvPr>
          <p:cNvSpPr/>
          <p:nvPr/>
        </p:nvSpPr>
        <p:spPr>
          <a:xfrm>
            <a:off x="7112561" y="2283635"/>
            <a:ext cx="922564" cy="115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AE708E-4209-A566-68D7-DC6E66A7476B}"/>
              </a:ext>
            </a:extLst>
          </p:cNvPr>
          <p:cNvSpPr txBox="1"/>
          <p:nvPr/>
        </p:nvSpPr>
        <p:spPr>
          <a:xfrm>
            <a:off x="6873136" y="1456394"/>
            <a:ext cx="1626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Fehlermuster klassifizieren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75D0A8-5F4F-4865-6344-CE88D003AF09}"/>
              </a:ext>
            </a:extLst>
          </p:cNvPr>
          <p:cNvSpPr/>
          <p:nvPr/>
        </p:nvSpPr>
        <p:spPr>
          <a:xfrm>
            <a:off x="8383750" y="1827079"/>
            <a:ext cx="506185" cy="440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31343E-D130-89F3-FF4A-699ACF4975DC}"/>
              </a:ext>
            </a:extLst>
          </p:cNvPr>
          <p:cNvSpPr/>
          <p:nvPr/>
        </p:nvSpPr>
        <p:spPr>
          <a:xfrm>
            <a:off x="9161621" y="1836429"/>
            <a:ext cx="506185" cy="440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8EB8B9-6A75-4BAA-B956-7DD1ACFB0739}"/>
              </a:ext>
            </a:extLst>
          </p:cNvPr>
          <p:cNvSpPr/>
          <p:nvPr/>
        </p:nvSpPr>
        <p:spPr>
          <a:xfrm>
            <a:off x="8760615" y="2332936"/>
            <a:ext cx="506185" cy="440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E25577E9-0C79-02A5-5A19-C95D2A835351}"/>
              </a:ext>
            </a:extLst>
          </p:cNvPr>
          <p:cNvSpPr/>
          <p:nvPr/>
        </p:nvSpPr>
        <p:spPr>
          <a:xfrm>
            <a:off x="8889934" y="2988130"/>
            <a:ext cx="177866" cy="498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8-point Star 23">
            <a:extLst>
              <a:ext uri="{FF2B5EF4-FFF2-40B4-BE49-F238E27FC236}">
                <a16:creationId xmlns:a16="http://schemas.microsoft.com/office/drawing/2014/main" id="{969FEA7F-BEAC-5B55-C72C-FDA45AF74E9B}"/>
              </a:ext>
            </a:extLst>
          </p:cNvPr>
          <p:cNvSpPr/>
          <p:nvPr/>
        </p:nvSpPr>
        <p:spPr>
          <a:xfrm>
            <a:off x="8254430" y="3746025"/>
            <a:ext cx="506185" cy="52023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8-point Star 24">
            <a:extLst>
              <a:ext uri="{FF2B5EF4-FFF2-40B4-BE49-F238E27FC236}">
                <a16:creationId xmlns:a16="http://schemas.microsoft.com/office/drawing/2014/main" id="{14FE2C8C-B49F-DD90-213B-14E00A3F13D5}"/>
              </a:ext>
            </a:extLst>
          </p:cNvPr>
          <p:cNvSpPr/>
          <p:nvPr/>
        </p:nvSpPr>
        <p:spPr>
          <a:xfrm>
            <a:off x="8935817" y="3724981"/>
            <a:ext cx="506185" cy="52023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8-point Star 25">
            <a:extLst>
              <a:ext uri="{FF2B5EF4-FFF2-40B4-BE49-F238E27FC236}">
                <a16:creationId xmlns:a16="http://schemas.microsoft.com/office/drawing/2014/main" id="{C3819C7A-D813-B06D-0908-7924DDD039F2}"/>
              </a:ext>
            </a:extLst>
          </p:cNvPr>
          <p:cNvSpPr/>
          <p:nvPr/>
        </p:nvSpPr>
        <p:spPr>
          <a:xfrm>
            <a:off x="8636842" y="4308352"/>
            <a:ext cx="506185" cy="52023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0D5168-6437-71C0-36C5-1A5554F50A5E}"/>
              </a:ext>
            </a:extLst>
          </p:cNvPr>
          <p:cNvSpPr txBox="1"/>
          <p:nvPr/>
        </p:nvSpPr>
        <p:spPr>
          <a:xfrm>
            <a:off x="9190657" y="2894584"/>
            <a:ext cx="922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Regeln</a:t>
            </a:r>
          </a:p>
          <a:p>
            <a:r>
              <a:rPr lang="en-DE" dirty="0"/>
              <a:t>finden</a:t>
            </a:r>
          </a:p>
        </p:txBody>
      </p:sp>
      <p:pic>
        <p:nvPicPr>
          <p:cNvPr id="29" name="Picture 2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E3C7D4F-B772-B36A-9519-4CB73B0A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7" y="4007049"/>
            <a:ext cx="2254080" cy="20818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DD2E678-F81B-E9F0-3D80-3B3837E4C5A7}"/>
              </a:ext>
            </a:extLst>
          </p:cNvPr>
          <p:cNvSpPr txBox="1"/>
          <p:nvPr/>
        </p:nvSpPr>
        <p:spPr>
          <a:xfrm>
            <a:off x="1876813" y="3661931"/>
            <a:ext cx="188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rgbClr val="00B0F0"/>
                </a:solidFill>
              </a:rPr>
              <a:t>Zukunft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B649F4-21B5-AF7A-8714-BD0F6337E57C}"/>
              </a:ext>
            </a:extLst>
          </p:cNvPr>
          <p:cNvSpPr txBox="1"/>
          <p:nvPr/>
        </p:nvSpPr>
        <p:spPr>
          <a:xfrm>
            <a:off x="1876813" y="922802"/>
            <a:ext cx="188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rgbClr val="00B0F0"/>
                </a:solidFill>
              </a:rPr>
              <a:t>Gegenwart</a:t>
            </a:r>
          </a:p>
        </p:txBody>
      </p:sp>
      <p:sp>
        <p:nvSpPr>
          <p:cNvPr id="32" name="Curved Left Arrow 31">
            <a:extLst>
              <a:ext uri="{FF2B5EF4-FFF2-40B4-BE49-F238E27FC236}">
                <a16:creationId xmlns:a16="http://schemas.microsoft.com/office/drawing/2014/main" id="{31D4079E-C169-300E-F528-9EF1A60DF6DF}"/>
              </a:ext>
            </a:extLst>
          </p:cNvPr>
          <p:cNvSpPr/>
          <p:nvPr/>
        </p:nvSpPr>
        <p:spPr>
          <a:xfrm>
            <a:off x="4390402" y="5053693"/>
            <a:ext cx="1373129" cy="454322"/>
          </a:xfrm>
          <a:prstGeom prst="curvedLeftArrow">
            <a:avLst>
              <a:gd name="adj1" fmla="val 25000"/>
              <a:gd name="adj2" fmla="val 4841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3F83F6-682E-D234-9943-600121AE5BD3}"/>
              </a:ext>
            </a:extLst>
          </p:cNvPr>
          <p:cNvSpPr txBox="1"/>
          <p:nvPr/>
        </p:nvSpPr>
        <p:spPr>
          <a:xfrm>
            <a:off x="4390401" y="4222141"/>
            <a:ext cx="2815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Regeln anwenden, um Fehler zu identifzieren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434FC-49A4-6076-1A21-29A5228877EB}"/>
              </a:ext>
            </a:extLst>
          </p:cNvPr>
          <p:cNvSpPr txBox="1"/>
          <p:nvPr/>
        </p:nvSpPr>
        <p:spPr>
          <a:xfrm>
            <a:off x="4382236" y="5566505"/>
            <a:ext cx="2815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Hilfreiche Rückmeldung geben</a:t>
            </a:r>
          </a:p>
        </p:txBody>
      </p:sp>
      <p:pic>
        <p:nvPicPr>
          <p:cNvPr id="36" name="Picture 35" descr="Table, Excel&#10;&#10;Description automatically generated">
            <a:extLst>
              <a:ext uri="{FF2B5EF4-FFF2-40B4-BE49-F238E27FC236}">
                <a16:creationId xmlns:a16="http://schemas.microsoft.com/office/drawing/2014/main" id="{B749FA4F-CB63-4BC5-D615-7DA3F5B2D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823" y="2575489"/>
            <a:ext cx="1437249" cy="60639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A347D7F-C899-8DAB-6ED5-4B40B2DFECCF}"/>
              </a:ext>
            </a:extLst>
          </p:cNvPr>
          <p:cNvSpPr txBox="1"/>
          <p:nvPr/>
        </p:nvSpPr>
        <p:spPr>
          <a:xfrm>
            <a:off x="4266059" y="3171582"/>
            <a:ext cx="3725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Momentane Feedback wenig hilfreich</a:t>
            </a:r>
          </a:p>
        </p:txBody>
      </p:sp>
    </p:spTree>
    <p:extLst>
      <p:ext uri="{BB962C8B-B14F-4D97-AF65-F5344CB8AC3E}">
        <p14:creationId xmlns:p14="http://schemas.microsoft.com/office/powerpoint/2010/main" val="369855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lying on a couch with a computer&#10;&#10;Description automatically generated">
            <a:extLst>
              <a:ext uri="{FF2B5EF4-FFF2-40B4-BE49-F238E27FC236}">
                <a16:creationId xmlns:a16="http://schemas.microsoft.com/office/drawing/2014/main" id="{5573B875-A22D-8C20-A03A-5788180B1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107" y="365126"/>
            <a:ext cx="6357750" cy="474662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53599-1CDB-DC07-6E53-1641DEDE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Wolfgang-Heilmann-Preis 2024, Tübingen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C8F8B-F9C0-4C79-F3F5-0E3C794C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38B-AE78-224D-A546-ABDE9C985BA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9188D2F-6932-5D35-103B-BE1061B346A4}"/>
              </a:ext>
            </a:extLst>
          </p:cNvPr>
          <p:cNvSpPr/>
          <p:nvPr/>
        </p:nvSpPr>
        <p:spPr>
          <a:xfrm>
            <a:off x="3409568" y="4399379"/>
            <a:ext cx="5372863" cy="2093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3200" b="1" dirty="0"/>
              <a:t>Danke </a:t>
            </a:r>
            <a:r>
              <a:rPr lang="en-DE" sz="3200" b="1"/>
              <a:t>für </a:t>
            </a:r>
            <a:r>
              <a:rPr lang="en-US" sz="3200" b="1" dirty="0" err="1"/>
              <a:t>i</a:t>
            </a:r>
            <a:r>
              <a:rPr lang="en-DE" sz="3200" b="1"/>
              <a:t>hre </a:t>
            </a:r>
            <a:r>
              <a:rPr lang="en-DE" sz="3200" b="1" dirty="0"/>
              <a:t>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89705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00A2D9"/>
      </a:dk2>
      <a:lt2>
        <a:srgbClr val="EEECE1"/>
      </a:lt2>
      <a:accent1>
        <a:srgbClr val="00A3DA"/>
      </a:accent1>
      <a:accent2>
        <a:srgbClr val="006B8E"/>
      </a:accent2>
      <a:accent3>
        <a:srgbClr val="4C4D4C"/>
      </a:accent3>
      <a:accent4>
        <a:srgbClr val="767776"/>
      </a:accent4>
      <a:accent5>
        <a:srgbClr val="767776"/>
      </a:accent5>
      <a:accent6>
        <a:srgbClr val="00AFDD"/>
      </a:accent6>
      <a:hlink>
        <a:srgbClr val="006B8E"/>
      </a:hlink>
      <a:folHlink>
        <a:srgbClr val="0051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06-06_HRW Powerpoint Master" id="{04377A4D-9DE6-EE41-8781-0E189CB9E1B1}" vid="{5CFA870C-B1ED-834E-B24B-41185ED9A9A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2019-06-06_HRW Powerpoint Master</Template>
  <TotalTime>40337</TotalTime>
  <Words>836</Words>
  <Application>Microsoft Macintosh PowerPoint</Application>
  <PresentationFormat>Widescreen</PresentationFormat>
  <Paragraphs>206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Liberation Serif</vt:lpstr>
      <vt:lpstr>Office</vt:lpstr>
      <vt:lpstr>Digitale Paper &amp; Pencil Aufgaben   - Effizientes Eingabesystem in MathWeb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Klaus Giebermann</cp:lastModifiedBy>
  <cp:revision>124</cp:revision>
  <dcterms:created xsi:type="dcterms:W3CDTF">2019-10-09T10:06:31Z</dcterms:created>
  <dcterms:modified xsi:type="dcterms:W3CDTF">2024-04-24T06:38:13Z</dcterms:modified>
</cp:coreProperties>
</file>